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67" r:id="rId4"/>
    <p:sldId id="455" r:id="rId5"/>
    <p:sldId id="260" r:id="rId6"/>
    <p:sldId id="261" r:id="rId7"/>
    <p:sldId id="262" r:id="rId8"/>
    <p:sldId id="263" r:id="rId9"/>
    <p:sldId id="264" r:id="rId10"/>
    <p:sldId id="449" r:id="rId11"/>
    <p:sldId id="448" r:id="rId12"/>
    <p:sldId id="269" r:id="rId13"/>
    <p:sldId id="446" r:id="rId14"/>
    <p:sldId id="451" r:id="rId15"/>
    <p:sldId id="259" r:id="rId16"/>
    <p:sldId id="452" r:id="rId17"/>
    <p:sldId id="454" r:id="rId18"/>
    <p:sldId id="266" r:id="rId19"/>
    <p:sldId id="453" r:id="rId20"/>
    <p:sldId id="447" r:id="rId21"/>
    <p:sldId id="456" r:id="rId22"/>
    <p:sldId id="265" r:id="rId23"/>
    <p:sldId id="443" r:id="rId24"/>
    <p:sldId id="450" r:id="rId25"/>
    <p:sldId id="444" r:id="rId26"/>
    <p:sldId id="445" r:id="rId27"/>
    <p:sldId id="457" r:id="rId28"/>
    <p:sldId id="25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9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3"/>
    <p:restoredTop sz="79502"/>
  </p:normalViewPr>
  <p:slideViewPr>
    <p:cSldViewPr snapToGrid="0">
      <p:cViewPr varScale="1">
        <p:scale>
          <a:sx n="146" d="100"/>
          <a:sy n="146" d="100"/>
        </p:scale>
        <p:origin x="1528" y="168"/>
      </p:cViewPr>
      <p:guideLst>
        <p:guide orient="horz" pos="2160"/>
        <p:guide pos="4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PMID: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/>
              <a:t>17483723</a:t>
            </a:r>
          </a:p>
          <a:p>
            <a:r>
              <a:rPr lang="en-US" dirty="0"/>
              <a:t>Sweden began using Ct NAATs in the mid-1990’s</a:t>
            </a:r>
          </a:p>
          <a:p>
            <a:r>
              <a:rPr lang="en-US" dirty="0"/>
              <a:t>They noticed a sudden drop in cases by 25% in 2006</a:t>
            </a:r>
          </a:p>
          <a:p>
            <a:r>
              <a:rPr lang="en-US" dirty="0"/>
              <a:t>Investigation revealed a clonal strain with a 377bp deletion at the target of the NAAT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55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48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869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74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949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80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657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701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2406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36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1091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606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115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1</a:t>
            </a:r>
            <a:r>
              <a:rPr lang="en-GB" baseline="0" dirty="0"/>
              <a:t> min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69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07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/>
              <a:t>40s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6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/>
              <a:t>40s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006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11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588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85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074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281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77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5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240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>
                <a:solidFill>
                  <a:srgbClr val="E7E58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245226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5226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5226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 descr="UNC_logo_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52400"/>
            <a:ext cx="23812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4867200" y="2352600"/>
            <a:ext cx="6096000" cy="1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400250" y="733500"/>
            <a:ext cx="60960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4582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lvl="1" algn="ctr">
              <a:spcBef>
                <a:spcPts val="330"/>
              </a:spcBef>
              <a:spcAft>
                <a:spcPts val="0"/>
              </a:spcAft>
              <a:buSzPts val="165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41529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4686300" y="1417637"/>
            <a:ext cx="41529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1" y="273049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SzPts val="2100"/>
              <a:buChar char="»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B2B2B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2194650" y="-396013"/>
            <a:ext cx="4830900" cy="8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5000550" y="2409750"/>
            <a:ext cx="55626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695250" y="371400"/>
            <a:ext cx="5562600" cy="6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2057400" y="1143000"/>
            <a:ext cx="3276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486400" y="1143000"/>
            <a:ext cx="3276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1" y="273049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SzPts val="2100"/>
              <a:buChar char="»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B2B2B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2857500" y="342900"/>
            <a:ext cx="51054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057400" y="1143000"/>
            <a:ext cx="6705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spcBef>
                <a:spcPts val="330"/>
              </a:spcBef>
              <a:spcAft>
                <a:spcPts val="0"/>
              </a:spcAft>
              <a:buClr>
                <a:srgbClr val="B2B2B2"/>
              </a:buClr>
              <a:buSzPts val="165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4582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spcBef>
                <a:spcPts val="330"/>
              </a:spcBef>
              <a:spcAft>
                <a:spcPts val="0"/>
              </a:spcAft>
              <a:buClr>
                <a:srgbClr val="B2B2B2"/>
              </a:buClr>
              <a:buSzPts val="165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../media/media1.wmv"/><Relationship Id="rId7" Type="http://schemas.openxmlformats.org/officeDocument/2006/relationships/image" Target="../media/image34.png"/><Relationship Id="rId2" Type="http://schemas.microsoft.com/office/2007/relationships/media" Target="../media/media1.wmv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ctrTitle"/>
          </p:nvPr>
        </p:nvSpPr>
        <p:spPr>
          <a:xfrm>
            <a:off x="228600" y="2133600"/>
            <a:ext cx="8763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Stealth Malaria: </a:t>
            </a:r>
            <a:r>
              <a:rPr lang="en-US" dirty="0"/>
              <a:t>Modeling </a:t>
            </a:r>
            <a:r>
              <a:rPr lang="en-US" i="1" dirty="0"/>
              <a:t>hrp2 </a:t>
            </a:r>
            <a:r>
              <a:rPr lang="en-US" dirty="0"/>
              <a:t>Deletions Epidemiology Lab</a:t>
            </a:r>
            <a:endParaRPr dirty="0"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295400" y="4648200"/>
            <a:ext cx="6934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Nick Brazeau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MD/PhD Candidate (PhD3)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UNC Gilling’s Epidemiology Department</a:t>
            </a:r>
            <a:endParaRPr b="0"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br>
              <a:rPr lang="en-US" dirty="0"/>
            </a:br>
            <a:endParaRPr dirty="0">
              <a:solidFill>
                <a:srgbClr val="D8D8D8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l="11765" t="15510" r="13235" b="19350"/>
          <a:stretch/>
        </p:blipFill>
        <p:spPr>
          <a:xfrm>
            <a:off x="228600" y="228600"/>
            <a:ext cx="1526725" cy="5833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203200"/>
            <a:ext cx="16129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8700" y="177800"/>
            <a:ext cx="16129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6488" y="146325"/>
            <a:ext cx="1865124" cy="74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27846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Evolutionary Arms Race:</a:t>
            </a:r>
            <a:br>
              <a:rPr lang="en-US" sz="3800" dirty="0"/>
            </a:br>
            <a:r>
              <a:rPr lang="en-US" sz="3800" dirty="0"/>
              <a:t>Diagnostic Resistance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2D5BB-77F9-9E49-A2EE-1695F1BD966F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942E8E-AEF3-9445-ACEB-DEB68537C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95" y="2261385"/>
            <a:ext cx="3755255" cy="127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87ED79-94D0-094D-B204-7EA0D034B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669" y="2256305"/>
            <a:ext cx="4566884" cy="1285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723DEC-7574-A649-AB01-88B5B767C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77" y="4030136"/>
            <a:ext cx="7261186" cy="1012585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4717AA-176C-C24B-B7BF-AB3FDB164827}"/>
              </a:ext>
            </a:extLst>
          </p:cNvPr>
          <p:cNvSpPr txBox="1"/>
          <p:nvPr/>
        </p:nvSpPr>
        <p:spPr>
          <a:xfrm>
            <a:off x="0" y="6608223"/>
            <a:ext cx="2707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Sex Trans Dis 2007, </a:t>
            </a:r>
            <a:r>
              <a:rPr lang="en-US" sz="800" dirty="0" err="1"/>
              <a:t>Metzgar</a:t>
            </a:r>
            <a:r>
              <a:rPr lang="en-US" sz="800" dirty="0"/>
              <a:t> D, J </a:t>
            </a:r>
            <a:r>
              <a:rPr lang="en-US" sz="800" dirty="0" err="1"/>
              <a:t>Clin</a:t>
            </a:r>
            <a:r>
              <a:rPr lang="en-US" sz="800" dirty="0"/>
              <a:t> Micro 2011.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2CFC-16ED-484C-841F-E78A16B5696A}"/>
              </a:ext>
            </a:extLst>
          </p:cNvPr>
          <p:cNvSpPr txBox="1"/>
          <p:nvPr/>
        </p:nvSpPr>
        <p:spPr>
          <a:xfrm>
            <a:off x="2194417" y="5644873"/>
            <a:ext cx="493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“False Negatives” </a:t>
            </a:r>
          </a:p>
        </p:txBody>
      </p:sp>
    </p:spTree>
    <p:extLst>
      <p:ext uri="{BB962C8B-B14F-4D97-AF65-F5344CB8AC3E}">
        <p14:creationId xmlns:p14="http://schemas.microsoft.com/office/powerpoint/2010/main" val="15276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/>
              <a:t>hrp2</a:t>
            </a:r>
            <a:r>
              <a:rPr lang="en-US" sz="3200" dirty="0"/>
              <a:t> Deletions Debut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F6E28A78-CC1B-B248-A133-6C92D539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516" y="2171310"/>
            <a:ext cx="3144801" cy="343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CF6AF3-1011-BF46-84AC-416389832740}"/>
              </a:ext>
            </a:extLst>
          </p:cNvPr>
          <p:cNvSpPr txBox="1">
            <a:spLocks/>
          </p:cNvSpPr>
          <p:nvPr/>
        </p:nvSpPr>
        <p:spPr>
          <a:xfrm>
            <a:off x="362504" y="1713390"/>
            <a:ext cx="5434614" cy="42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u="sng" dirty="0"/>
              <a:t>First</a:t>
            </a:r>
            <a:r>
              <a:rPr lang="en-US" dirty="0"/>
              <a:t>: Peruvian Amazon (2010)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148 stored samples from 2003-07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41%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70% </a:t>
            </a:r>
            <a:r>
              <a:rPr lang="en-US" i="1" dirty="0"/>
              <a:t>pfhrp3</a:t>
            </a:r>
            <a:r>
              <a:rPr lang="en-US" dirty="0"/>
              <a:t>-deleted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9 samples from Iquitos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89%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u="sng" dirty="0"/>
              <a:t>Later</a:t>
            </a:r>
            <a:r>
              <a:rPr lang="en-US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Reported in Colombia, Mali, Senegal, India, China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Small numbers tested, with 0-2% prevalence</a:t>
            </a:r>
          </a:p>
          <a:p>
            <a:pPr>
              <a:spcAft>
                <a:spcPts val="600"/>
              </a:spcAft>
            </a:pP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E0B3A-8EDD-CA49-B873-640CC8DE3544}"/>
              </a:ext>
            </a:extLst>
          </p:cNvPr>
          <p:cNvSpPr txBox="1"/>
          <p:nvPr/>
        </p:nvSpPr>
        <p:spPr>
          <a:xfrm>
            <a:off x="0" y="6642556"/>
            <a:ext cx="586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800" dirty="0"/>
              <a:t>Cheng et al. Malar J 2014. </a:t>
            </a:r>
            <a:r>
              <a:rPr lang="en-US" altLang="en-US" sz="800" dirty="0"/>
              <a:t>Figure from </a:t>
            </a:r>
            <a:r>
              <a:rPr lang="en-US" altLang="en-US" sz="800" dirty="0" err="1"/>
              <a:t>Gamboa</a:t>
            </a:r>
            <a:r>
              <a:rPr lang="en-US" altLang="en-US" sz="800" dirty="0"/>
              <a:t> D et al. </a:t>
            </a:r>
            <a:r>
              <a:rPr lang="en-US" altLang="en-US" sz="800" dirty="0" err="1"/>
              <a:t>PLoS</a:t>
            </a:r>
            <a:r>
              <a:rPr lang="en-US" altLang="en-US" sz="800" dirty="0"/>
              <a:t> ONE 2010, 5(1): e8091.</a:t>
            </a:r>
          </a:p>
        </p:txBody>
      </p:sp>
    </p:spTree>
    <p:extLst>
      <p:ext uri="{BB962C8B-B14F-4D97-AF65-F5344CB8AC3E}">
        <p14:creationId xmlns:p14="http://schemas.microsoft.com/office/powerpoint/2010/main" val="203306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Your Scenario</a:t>
            </a:r>
            <a:endParaRPr sz="32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CF5A7-98FF-324D-9437-0E40C5DE1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836" y="3808520"/>
            <a:ext cx="2783330" cy="2285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236DC-1F51-D547-AF68-EFDCC64359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6" t="454" r="1837" b="1540"/>
          <a:stretch/>
        </p:blipFill>
        <p:spPr>
          <a:xfrm>
            <a:off x="6507331" y="1988598"/>
            <a:ext cx="1438183" cy="19175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3176B1-0920-FF42-9881-2339CE77B779}"/>
              </a:ext>
            </a:extLst>
          </p:cNvPr>
          <p:cNvSpPr txBox="1">
            <a:spLocks/>
          </p:cNvSpPr>
          <p:nvPr/>
        </p:nvSpPr>
        <p:spPr>
          <a:xfrm>
            <a:off x="362504" y="1713390"/>
            <a:ext cx="5434614" cy="42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EIS Officer in the Malaria Branch</a:t>
            </a:r>
            <a:r>
              <a:rPr lang="en-US" i="1" dirty="0"/>
              <a:t> 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r>
              <a:rPr lang="en-US" dirty="0"/>
              <a:t>Contacted by a concerned ministry of health official from a Sub-Saharan Africa country reporting RDT-negative malaria patients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Wants to know where </a:t>
            </a:r>
            <a:r>
              <a:rPr lang="en-US" i="1" dirty="0"/>
              <a:t>hrp2</a:t>
            </a:r>
            <a:r>
              <a:rPr lang="en-US" dirty="0"/>
              <a:t> deletions are mostly likely to occur </a:t>
            </a:r>
          </a:p>
        </p:txBody>
      </p:sp>
    </p:spTree>
    <p:extLst>
      <p:ext uri="{BB962C8B-B14F-4D97-AF65-F5344CB8AC3E}">
        <p14:creationId xmlns:p14="http://schemas.microsoft.com/office/powerpoint/2010/main" val="31617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2980" y="2735316"/>
            <a:ext cx="6674069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Nuanced Points Relevant to Malaria Biology/Epidemiology</a:t>
            </a:r>
            <a:endParaRPr sz="44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72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F7149C-52D0-3148-A171-9C8358ADBDE4}"/>
              </a:ext>
            </a:extLst>
          </p:cNvPr>
          <p:cNvSpPr txBox="1"/>
          <p:nvPr/>
        </p:nvSpPr>
        <p:spPr>
          <a:xfrm>
            <a:off x="1775206" y="1882742"/>
            <a:ext cx="190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Superinfection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27AB9B-B0D0-8C4B-98F0-EB8192C17539}"/>
              </a:ext>
            </a:extLst>
          </p:cNvPr>
          <p:cNvGrpSpPr/>
          <p:nvPr/>
        </p:nvGrpSpPr>
        <p:grpSpPr>
          <a:xfrm>
            <a:off x="794095" y="2511206"/>
            <a:ext cx="749322" cy="1055916"/>
            <a:chOff x="457200" y="1752600"/>
            <a:chExt cx="1143000" cy="132067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41F0E6-37A0-714D-A2D9-A76B91AB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90D1BA7-5287-004C-BC73-4263DD51785E}"/>
                </a:ext>
              </a:extLst>
            </p:cNvPr>
            <p:cNvSpPr/>
            <p:nvPr/>
          </p:nvSpPr>
          <p:spPr>
            <a:xfrm rot="4482727">
              <a:off x="890980" y="2504842"/>
              <a:ext cx="66029" cy="113004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F8F9D4-30E5-7E41-A146-A4B978E15725}"/>
              </a:ext>
            </a:extLst>
          </p:cNvPr>
          <p:cNvGrpSpPr/>
          <p:nvPr/>
        </p:nvGrpSpPr>
        <p:grpSpPr>
          <a:xfrm>
            <a:off x="1360825" y="2511206"/>
            <a:ext cx="749322" cy="1055916"/>
            <a:chOff x="457200" y="1752600"/>
            <a:chExt cx="1143000" cy="13206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3F0B0-CD9A-D840-AD12-42163008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B0C845-2099-1243-B820-6C44527A9A44}"/>
                </a:ext>
              </a:extLst>
            </p:cNvPr>
            <p:cNvSpPr/>
            <p:nvPr/>
          </p:nvSpPr>
          <p:spPr>
            <a:xfrm rot="4482727">
              <a:off x="1067161" y="2487323"/>
              <a:ext cx="89476" cy="148043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629C6C3-352D-CB42-9ABA-BECE977AA9CC}"/>
              </a:ext>
            </a:extLst>
          </p:cNvPr>
          <p:cNvSpPr/>
          <p:nvPr/>
        </p:nvSpPr>
        <p:spPr>
          <a:xfrm rot="4482727">
            <a:off x="1511932" y="4589015"/>
            <a:ext cx="414236" cy="208723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DFBFEBF1-13DB-274F-8E1F-B419C52A23FE}"/>
              </a:ext>
            </a:extLst>
          </p:cNvPr>
          <p:cNvSpPr/>
          <p:nvPr/>
        </p:nvSpPr>
        <p:spPr>
          <a:xfrm rot="4482727">
            <a:off x="1339876" y="4592281"/>
            <a:ext cx="442373" cy="217319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5E09B-CF21-814D-BD7B-C98990D66F36}"/>
              </a:ext>
            </a:extLst>
          </p:cNvPr>
          <p:cNvSpPr/>
          <p:nvPr/>
        </p:nvSpPr>
        <p:spPr>
          <a:xfrm>
            <a:off x="1424851" y="4340763"/>
            <a:ext cx="420861" cy="60409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A0931-F572-CD4A-9BE9-48618085FC51}"/>
              </a:ext>
            </a:extLst>
          </p:cNvPr>
          <p:cNvSpPr/>
          <p:nvPr/>
        </p:nvSpPr>
        <p:spPr>
          <a:xfrm>
            <a:off x="1511182" y="3960595"/>
            <a:ext cx="280574" cy="38016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D5EB8F-034B-724C-B3AD-684D890482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845712" y="4416797"/>
            <a:ext cx="205036" cy="22601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4ADAAD-7302-D34E-9BFC-F4D990A403DB}"/>
              </a:ext>
            </a:extLst>
          </p:cNvPr>
          <p:cNvCxnSpPr>
            <a:cxnSpLocks/>
          </p:cNvCxnSpPr>
          <p:nvPr/>
        </p:nvCxnSpPr>
        <p:spPr>
          <a:xfrm flipH="1" flipV="1">
            <a:off x="1222201" y="4407636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577C75-10C2-5648-955F-5188ABAAB2EF}"/>
              </a:ext>
            </a:extLst>
          </p:cNvPr>
          <p:cNvCxnSpPr>
            <a:cxnSpLocks/>
          </p:cNvCxnSpPr>
          <p:nvPr/>
        </p:nvCxnSpPr>
        <p:spPr>
          <a:xfrm>
            <a:off x="1682223" y="4943450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2551FB-045F-F44A-AF38-2BEF39079DFF}"/>
              </a:ext>
            </a:extLst>
          </p:cNvPr>
          <p:cNvCxnSpPr>
            <a:cxnSpLocks/>
          </p:cNvCxnSpPr>
          <p:nvPr/>
        </p:nvCxnSpPr>
        <p:spPr>
          <a:xfrm flipH="1">
            <a:off x="1385689" y="4948918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Multiplicity of Infection &amp; </a:t>
            </a:r>
            <a:r>
              <a:rPr lang="en-US" sz="3800" i="1" dirty="0"/>
              <a:t>hrp2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6A976D-5F7D-6B44-BD0D-25F30BF371F8}"/>
              </a:ext>
            </a:extLst>
          </p:cNvPr>
          <p:cNvSpPr txBox="1">
            <a:spLocks/>
          </p:cNvSpPr>
          <p:nvPr/>
        </p:nvSpPr>
        <p:spPr>
          <a:xfrm>
            <a:off x="4483223" y="2027464"/>
            <a:ext cx="4545367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2000" dirty="0"/>
              <a:t>Why would we predict low transmission areas to have more </a:t>
            </a:r>
            <a:r>
              <a:rPr lang="en-US" sz="2000" i="1" dirty="0"/>
              <a:t>hrp2</a:t>
            </a:r>
            <a:r>
              <a:rPr lang="en-US" sz="2000" dirty="0"/>
              <a:t> deletions?</a:t>
            </a:r>
          </a:p>
          <a:p>
            <a:pPr marL="114300" indent="0" fontAlgn="auto">
              <a:spcAft>
                <a:spcPts val="600"/>
              </a:spcAft>
              <a:buNone/>
            </a:pPr>
            <a:endParaRPr lang="en-US" sz="2000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Red is </a:t>
            </a:r>
            <a:r>
              <a:rPr lang="en-US" sz="2000" i="1" dirty="0"/>
              <a:t>hrp2</a:t>
            </a:r>
            <a:r>
              <a:rPr lang="en-US" sz="2000" dirty="0"/>
              <a:t> deleted strain, yellow is wildtype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5C286F-365D-B54F-8FAE-70F3F81D787E}"/>
              </a:ext>
            </a:extLst>
          </p:cNvPr>
          <p:cNvGrpSpPr/>
          <p:nvPr/>
        </p:nvGrpSpPr>
        <p:grpSpPr>
          <a:xfrm>
            <a:off x="2917314" y="2574828"/>
            <a:ext cx="749322" cy="1055916"/>
            <a:chOff x="457200" y="1752600"/>
            <a:chExt cx="1143000" cy="132067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3F169C-8227-5C4D-9A37-617BE49B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3D91084-DCFF-5543-AC83-5623C881986F}"/>
                </a:ext>
              </a:extLst>
            </p:cNvPr>
            <p:cNvSpPr/>
            <p:nvPr/>
          </p:nvSpPr>
          <p:spPr>
            <a:xfrm rot="4482727">
              <a:off x="890980" y="2504842"/>
              <a:ext cx="66029" cy="113004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CBCDB-2A31-CC40-84D0-BE5AA22D1B64}"/>
              </a:ext>
            </a:extLst>
          </p:cNvPr>
          <p:cNvGrpSpPr/>
          <p:nvPr/>
        </p:nvGrpSpPr>
        <p:grpSpPr>
          <a:xfrm>
            <a:off x="3670475" y="2521562"/>
            <a:ext cx="749322" cy="1055916"/>
            <a:chOff x="457200" y="1752600"/>
            <a:chExt cx="1143000" cy="132067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1317B25-45B5-3A48-8AEE-2E50881A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2AA2A83-92BD-B543-8B92-E37742543528}"/>
                </a:ext>
              </a:extLst>
            </p:cNvPr>
            <p:cNvSpPr/>
            <p:nvPr/>
          </p:nvSpPr>
          <p:spPr>
            <a:xfrm rot="4482727">
              <a:off x="1067161" y="2487323"/>
              <a:ext cx="89476" cy="148043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F8903CDB-500B-664C-B2EC-55370C5EA13D}"/>
              </a:ext>
            </a:extLst>
          </p:cNvPr>
          <p:cNvSpPr/>
          <p:nvPr/>
        </p:nvSpPr>
        <p:spPr>
          <a:xfrm rot="4482727">
            <a:off x="3413207" y="4572738"/>
            <a:ext cx="414236" cy="208723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0C41DCF-6178-9940-8970-3EEEB3C81A75}"/>
              </a:ext>
            </a:extLst>
          </p:cNvPr>
          <p:cNvSpPr/>
          <p:nvPr/>
        </p:nvSpPr>
        <p:spPr>
          <a:xfrm rot="4482727">
            <a:off x="3241151" y="4576004"/>
            <a:ext cx="442373" cy="217319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D7E3D-4BD8-0544-AB5D-2A5CE344592F}"/>
              </a:ext>
            </a:extLst>
          </p:cNvPr>
          <p:cNvSpPr/>
          <p:nvPr/>
        </p:nvSpPr>
        <p:spPr>
          <a:xfrm>
            <a:off x="3326126" y="4324486"/>
            <a:ext cx="420861" cy="60409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CDE043-6ABE-FA47-B0C3-221069450D08}"/>
              </a:ext>
            </a:extLst>
          </p:cNvPr>
          <p:cNvSpPr/>
          <p:nvPr/>
        </p:nvSpPr>
        <p:spPr>
          <a:xfrm>
            <a:off x="3412457" y="3944318"/>
            <a:ext cx="280574" cy="38016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DAC346-EE92-9E4D-9130-D6549D483F6F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746987" y="4400520"/>
            <a:ext cx="205036" cy="22601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3512F4-7DB8-A547-9212-99B2EA1AD523}"/>
              </a:ext>
            </a:extLst>
          </p:cNvPr>
          <p:cNvCxnSpPr>
            <a:cxnSpLocks/>
          </p:cNvCxnSpPr>
          <p:nvPr/>
        </p:nvCxnSpPr>
        <p:spPr>
          <a:xfrm flipH="1" flipV="1">
            <a:off x="3123476" y="4391359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02275C-B049-D840-AC2A-F319C1CB9FB5}"/>
              </a:ext>
            </a:extLst>
          </p:cNvPr>
          <p:cNvCxnSpPr>
            <a:cxnSpLocks/>
          </p:cNvCxnSpPr>
          <p:nvPr/>
        </p:nvCxnSpPr>
        <p:spPr>
          <a:xfrm>
            <a:off x="3583498" y="4927173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3DC6C5-2F8D-AE4A-934D-0AED7DDEE86A}"/>
              </a:ext>
            </a:extLst>
          </p:cNvPr>
          <p:cNvCxnSpPr>
            <a:cxnSpLocks/>
          </p:cNvCxnSpPr>
          <p:nvPr/>
        </p:nvCxnSpPr>
        <p:spPr>
          <a:xfrm flipH="1">
            <a:off x="3286964" y="4932641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EF4CFC-E866-244A-8200-3C866A52C181}"/>
              </a:ext>
            </a:extLst>
          </p:cNvPr>
          <p:cNvSpPr txBox="1"/>
          <p:nvPr/>
        </p:nvSpPr>
        <p:spPr>
          <a:xfrm>
            <a:off x="807868" y="5459767"/>
            <a:ext cx="158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RDT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172AFB-8F36-B242-931F-FFF4562A6462}"/>
              </a:ext>
            </a:extLst>
          </p:cNvPr>
          <p:cNvSpPr txBox="1"/>
          <p:nvPr/>
        </p:nvSpPr>
        <p:spPr>
          <a:xfrm>
            <a:off x="2771313" y="5452369"/>
            <a:ext cx="158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RDT +</a:t>
            </a:r>
          </a:p>
        </p:txBody>
      </p:sp>
    </p:spTree>
    <p:extLst>
      <p:ext uri="{BB962C8B-B14F-4D97-AF65-F5344CB8AC3E}">
        <p14:creationId xmlns:p14="http://schemas.microsoft.com/office/powerpoint/2010/main" val="36070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4.44444E-6 C 0.03594 4.44444E-6 0.0566 0.05601 0.0566 0.125 C 0.0566 0.19398 0.03594 0.25 0.01094 0.25 C -0.01389 0.25 -0.03438 0.19398 -0.03438 0.125 C -0.03438 0.05601 -0.01389 4.44444E-6 0.01094 4.44444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-0.0051 C 0.05816 -0.0051 0.07812 0.05092 0.07812 0.1199 C 0.07812 0.18888 0.05816 0.2449 0.03368 0.2449 C 0.00937 0.2449 -0.01025 0.18888 -0.01025 0.1199 C -0.01025 0.05092 0.00937 -0.0051 0.03368 -0.0051 Z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C 0.02101 -4.81481E-6 0.03819 0.05602 0.03819 0.125 C 0.03819 0.19399 0.02101 0.25 5.55556E-7 0.25 C -0.02101 0.25 -0.03802 0.19399 -0.03802 0.125 C -0.03802 0.05602 -0.02101 -4.81481E-6 5.55556E-7 -4.81481E-6 Z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C 0.02761 4.07407E-6 0.05017 0.05601 0.05017 0.125 C 0.05017 0.19398 0.02761 0.25 -1.11111E-6 0.25 C -0.0276 0.25 -0.05 0.19398 -0.05 0.125 C -0.05 0.05601 -0.0276 4.07407E-6 -1.11111E-6 4.07407E-6 Z " pathEditMode="relative" rAng="0" ptsTypes="AAAAA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1" grpId="0" animBg="1"/>
      <p:bldP spid="6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8549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i="1" dirty="0"/>
              <a:t>hrp2 a</a:t>
            </a:r>
            <a:r>
              <a:rPr lang="en-US" sz="3800" dirty="0"/>
              <a:t>s a Virulence Factor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76129BB-88AB-1445-86A7-9CBD7D8EFDCA}"/>
              </a:ext>
            </a:extLst>
          </p:cNvPr>
          <p:cNvSpPr txBox="1">
            <a:spLocks/>
          </p:cNvSpPr>
          <p:nvPr/>
        </p:nvSpPr>
        <p:spPr>
          <a:xfrm>
            <a:off x="283779" y="1911853"/>
            <a:ext cx="8744811" cy="367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2000" dirty="0"/>
              <a:t>The </a:t>
            </a:r>
            <a:r>
              <a:rPr lang="en-US" sz="2000" i="1" dirty="0"/>
              <a:t>hrp2</a:t>
            </a:r>
            <a:r>
              <a:rPr lang="en-US" sz="2000" dirty="0"/>
              <a:t> gene has been implicated in severe clinical manifestations of malaria (e.g. “Severe Malaria”) and most commonly Cerebral Malaria</a:t>
            </a:r>
          </a:p>
          <a:p>
            <a:pPr fontAlgn="auto">
              <a:spcAft>
                <a:spcPts val="600"/>
              </a:spcAft>
            </a:pPr>
            <a:endParaRPr lang="en-US" sz="2000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Loss of </a:t>
            </a:r>
            <a:r>
              <a:rPr lang="en-US" sz="2000" i="1" dirty="0"/>
              <a:t>hrp2 </a:t>
            </a:r>
            <a:r>
              <a:rPr lang="en-US" sz="2000" dirty="0"/>
              <a:t>may result in an attenuated strain that is more likely to be asymptomatic (</a:t>
            </a:r>
            <a:r>
              <a:rPr lang="en-US" sz="2000" i="1" dirty="0"/>
              <a:t>hypothesized)</a:t>
            </a:r>
          </a:p>
          <a:p>
            <a:pPr marL="114300" indent="0" fontAlgn="auto">
              <a:spcAft>
                <a:spcPts val="600"/>
              </a:spcAft>
              <a:buNone/>
            </a:pPr>
            <a:endParaRPr lang="en-US" sz="2000" i="1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Why would this matter?</a:t>
            </a:r>
          </a:p>
          <a:p>
            <a:pPr lvl="1">
              <a:spcAft>
                <a:spcPts val="600"/>
              </a:spcAft>
            </a:pPr>
            <a:r>
              <a:rPr lang="en-US" sz="1850" dirty="0"/>
              <a:t>What is your differential diagnosis for Febrile Illness in SSA?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B07E9B-66BD-324B-8F22-662C3A05C501}"/>
              </a:ext>
            </a:extLst>
          </p:cNvPr>
          <p:cNvSpPr txBox="1"/>
          <p:nvPr/>
        </p:nvSpPr>
        <p:spPr>
          <a:xfrm>
            <a:off x="0" y="6642556"/>
            <a:ext cx="586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Pal et al. 2016; Park et al. 2017</a:t>
            </a:r>
          </a:p>
        </p:txBody>
      </p:sp>
    </p:spTree>
    <p:extLst>
      <p:ext uri="{BB962C8B-B14F-4D97-AF65-F5344CB8AC3E}">
        <p14:creationId xmlns:p14="http://schemas.microsoft.com/office/powerpoint/2010/main" val="241442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E247C46-E1DD-2E4F-B296-89EF06DF13F5}"/>
              </a:ext>
            </a:extLst>
          </p:cNvPr>
          <p:cNvSpPr/>
          <p:nvPr/>
        </p:nvSpPr>
        <p:spPr>
          <a:xfrm>
            <a:off x="1187669" y="1744718"/>
            <a:ext cx="6148551" cy="279575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alpha val="37000"/>
                  <a:lumMod val="73000"/>
                  <a:lumOff val="27000"/>
                </a:schemeClr>
              </a:gs>
              <a:gs pos="0">
                <a:schemeClr val="accent6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8549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800" dirty="0"/>
              <a:t>The Asymptomatic Reservoir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2CD824-ECC8-8B49-B4BD-DDEAE0133158}"/>
              </a:ext>
            </a:extLst>
          </p:cNvPr>
          <p:cNvGrpSpPr/>
          <p:nvPr/>
        </p:nvGrpSpPr>
        <p:grpSpPr>
          <a:xfrm>
            <a:off x="1523996" y="1776249"/>
            <a:ext cx="5644055" cy="4319752"/>
            <a:chOff x="1555530" y="1944414"/>
            <a:chExt cx="5644055" cy="43197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0A584D02-D7BD-2145-BDC5-35E828A25740}"/>
                </a:ext>
              </a:extLst>
            </p:cNvPr>
            <p:cNvSpPr/>
            <p:nvPr/>
          </p:nvSpPr>
          <p:spPr>
            <a:xfrm>
              <a:off x="1555530" y="1965436"/>
              <a:ext cx="5644055" cy="4298730"/>
            </a:xfrm>
            <a:prstGeom prst="triangle">
              <a:avLst/>
            </a:prstGeom>
            <a:solidFill>
              <a:srgbClr val="FFAD99"/>
            </a:solidFill>
            <a:ln>
              <a:solidFill>
                <a:srgbClr val="FFA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D51BAE-0F3F-4046-AD55-16572CED5B05}"/>
                </a:ext>
              </a:extLst>
            </p:cNvPr>
            <p:cNvGrpSpPr/>
            <p:nvPr/>
          </p:nvGrpSpPr>
          <p:grpSpPr>
            <a:xfrm>
              <a:off x="2354327" y="3636574"/>
              <a:ext cx="4051736" cy="1408392"/>
              <a:chOff x="2354327" y="3636574"/>
              <a:chExt cx="4051736" cy="1408392"/>
            </a:xfrm>
          </p:grpSpPr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76A0D8E3-C072-D446-ADB8-A03575F994A3}"/>
                  </a:ext>
                </a:extLst>
              </p:cNvPr>
              <p:cNvSpPr/>
              <p:nvPr/>
            </p:nvSpPr>
            <p:spPr>
              <a:xfrm flipH="1">
                <a:off x="2354327" y="3683870"/>
                <a:ext cx="2417379" cy="1361091"/>
              </a:xfrm>
              <a:prstGeom prst="triangle">
                <a:avLst>
                  <a:gd name="adj" fmla="val 62821"/>
                </a:avLst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DD05D36C-038C-6843-B466-2C4C67ECAB22}"/>
                  </a:ext>
                </a:extLst>
              </p:cNvPr>
              <p:cNvSpPr/>
              <p:nvPr/>
            </p:nvSpPr>
            <p:spPr>
              <a:xfrm>
                <a:off x="3941378" y="3636574"/>
                <a:ext cx="2464685" cy="1408392"/>
              </a:xfrm>
              <a:prstGeom prst="triangle">
                <a:avLst>
                  <a:gd name="adj" fmla="val 62821"/>
                </a:avLst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94F0F9-5E3D-FA49-B55D-34E031F1172C}"/>
                  </a:ext>
                </a:extLst>
              </p:cNvPr>
              <p:cNvSpPr/>
              <p:nvPr/>
            </p:nvSpPr>
            <p:spPr>
              <a:xfrm>
                <a:off x="3300248" y="3825766"/>
                <a:ext cx="1986455" cy="872358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A416120-3839-C24B-BFCE-A035F7C1C596}"/>
                </a:ext>
              </a:extLst>
            </p:cNvPr>
            <p:cNvSpPr/>
            <p:nvPr/>
          </p:nvSpPr>
          <p:spPr>
            <a:xfrm>
              <a:off x="3394835" y="2769466"/>
              <a:ext cx="2417379" cy="1361091"/>
            </a:xfrm>
            <a:prstGeom prst="triangle">
              <a:avLst>
                <a:gd name="adj" fmla="val 6282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55FF657-D051-9444-8A0D-694267B01CBC}"/>
                </a:ext>
              </a:extLst>
            </p:cNvPr>
            <p:cNvSpPr/>
            <p:nvPr/>
          </p:nvSpPr>
          <p:spPr>
            <a:xfrm flipH="1">
              <a:off x="2948161" y="2774725"/>
              <a:ext cx="2417379" cy="1361091"/>
            </a:xfrm>
            <a:prstGeom prst="triangle">
              <a:avLst>
                <a:gd name="adj" fmla="val 6282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27F4A9-9A25-714F-AEA4-5D26A6988A47}"/>
                </a:ext>
              </a:extLst>
            </p:cNvPr>
            <p:cNvSpPr txBox="1"/>
            <p:nvPr/>
          </p:nvSpPr>
          <p:spPr>
            <a:xfrm>
              <a:off x="2819399" y="3410608"/>
              <a:ext cx="3063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Asymptomatic, Patent Infection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73957B3-0054-F54B-81B8-7634110A323C}"/>
                </a:ext>
              </a:extLst>
            </p:cNvPr>
            <p:cNvSpPr/>
            <p:nvPr/>
          </p:nvSpPr>
          <p:spPr>
            <a:xfrm>
              <a:off x="3563007" y="1944414"/>
              <a:ext cx="1639614" cy="1271752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0185D-06FA-4143-9126-0BC0C5D4592F}"/>
                </a:ext>
              </a:extLst>
            </p:cNvPr>
            <p:cNvSpPr txBox="1"/>
            <p:nvPr/>
          </p:nvSpPr>
          <p:spPr>
            <a:xfrm>
              <a:off x="3268717" y="2333297"/>
              <a:ext cx="2165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Symptomatic Infection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50A72-749A-2340-9B25-FDA4AAC59AE3}"/>
                </a:ext>
              </a:extLst>
            </p:cNvPr>
            <p:cNvSpPr txBox="1"/>
            <p:nvPr/>
          </p:nvSpPr>
          <p:spPr>
            <a:xfrm>
              <a:off x="2614448" y="4466898"/>
              <a:ext cx="347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Asymptomatic, Sub-patent Infection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BFD55-CC8F-D443-B330-62D226A3E307}"/>
                </a:ext>
              </a:extLst>
            </p:cNvPr>
            <p:cNvSpPr txBox="1"/>
            <p:nvPr/>
          </p:nvSpPr>
          <p:spPr>
            <a:xfrm>
              <a:off x="2614448" y="5565229"/>
              <a:ext cx="347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True Negative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872E74-376F-D545-88FE-01E1A102F578}"/>
              </a:ext>
            </a:extLst>
          </p:cNvPr>
          <p:cNvSpPr txBox="1"/>
          <p:nvPr/>
        </p:nvSpPr>
        <p:spPr>
          <a:xfrm>
            <a:off x="7284980" y="2782669"/>
            <a:ext cx="159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Infectious to Mosquito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5DE5A-5418-8C4E-A1C9-CC3F284BE29B}"/>
              </a:ext>
            </a:extLst>
          </p:cNvPr>
          <p:cNvSpPr txBox="1"/>
          <p:nvPr/>
        </p:nvSpPr>
        <p:spPr>
          <a:xfrm>
            <a:off x="304799" y="6222127"/>
            <a:ext cx="8544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Remember, in our ”modeled” world, asymptomatic individuals do not seek treatment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(and parasites are free to be transmitted until the immune system wipes them out over time)</a:t>
            </a:r>
          </a:p>
        </p:txBody>
      </p:sp>
    </p:spTree>
    <p:extLst>
      <p:ext uri="{BB962C8B-B14F-4D97-AF65-F5344CB8AC3E}">
        <p14:creationId xmlns:p14="http://schemas.microsoft.com/office/powerpoint/2010/main" val="131017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753" y="2453640"/>
            <a:ext cx="3317965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Let’s do </a:t>
            </a:r>
            <a:br>
              <a:rPr lang="en-US" sz="5500" dirty="0"/>
            </a:br>
            <a:r>
              <a:rPr lang="en-US" sz="5500" dirty="0"/>
              <a:t>some R coding</a:t>
            </a:r>
            <a:endParaRPr sz="55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21EF5-A299-A849-9FC0-2B279304C52D}"/>
              </a:ext>
            </a:extLst>
          </p:cNvPr>
          <p:cNvSpPr txBox="1"/>
          <p:nvPr/>
        </p:nvSpPr>
        <p:spPr>
          <a:xfrm>
            <a:off x="809296" y="4939861"/>
            <a:ext cx="7945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NOTE, my </a:t>
            </a:r>
            <a:r>
              <a:rPr lang="en-US" sz="2000" b="1" dirty="0" err="1">
                <a:solidFill>
                  <a:srgbClr val="FF0000"/>
                </a:solidFill>
              </a:rPr>
              <a:t>Rmarkdown</a:t>
            </a:r>
            <a:r>
              <a:rPr lang="en-US" sz="2000" b="1" dirty="0">
                <a:solidFill>
                  <a:srgbClr val="FF0000"/>
                </a:solidFill>
              </a:rPr>
              <a:t> code has N=100,000 simulations (as OJ’s </a:t>
            </a:r>
            <a:r>
              <a:rPr lang="en-US" sz="2000" b="1" dirty="0" err="1">
                <a:solidFill>
                  <a:srgbClr val="FF0000"/>
                </a:solidFill>
              </a:rPr>
              <a:t>ELife</a:t>
            </a:r>
            <a:r>
              <a:rPr lang="en-US" sz="2000" b="1" dirty="0">
                <a:solidFill>
                  <a:srgbClr val="FF0000"/>
                </a:solidFill>
              </a:rPr>
              <a:t> manuscript). For the sake of time, let’s only use 2,000 iterations during this exercise.  </a:t>
            </a:r>
          </a:p>
        </p:txBody>
      </p:sp>
    </p:spTree>
    <p:extLst>
      <p:ext uri="{BB962C8B-B14F-4D97-AF65-F5344CB8AC3E}">
        <p14:creationId xmlns:p14="http://schemas.microsoft.com/office/powerpoint/2010/main" val="3496546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i="1" dirty="0" err="1"/>
              <a:t>ouR</a:t>
            </a:r>
            <a:r>
              <a:rPr lang="en-US" sz="3800" i="1" dirty="0"/>
              <a:t> Code Chunk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6A976D-5F7D-6B44-BD0D-25F30BF371F8}"/>
              </a:ext>
            </a:extLst>
          </p:cNvPr>
          <p:cNvSpPr txBox="1">
            <a:spLocks/>
          </p:cNvSpPr>
          <p:nvPr/>
        </p:nvSpPr>
        <p:spPr>
          <a:xfrm>
            <a:off x="483476" y="1649090"/>
            <a:ext cx="8513583" cy="499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hrp2malaRia::hrp2_Simulation(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2000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Population Size (number of individuals to simulate) 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years=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Number of years to consider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 err="1">
                <a:solidFill>
                  <a:srgbClr val="00B050"/>
                </a:solidFill>
              </a:rPr>
              <a:t>microscopy.use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Proportion of cases tested by microscopy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EIR=1/365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Number of (expected) infectious bites per year (e.g. transmission intensity) </a:t>
            </a:r>
            <a:endParaRPr lang="en-US" sz="1400" dirty="0">
              <a:solidFill>
                <a:schemeClr val="accent5">
                  <a:lumMod val="10000"/>
                </a:schemeClr>
              </a:solidFill>
            </a:endParaRP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ft=0.5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# Proportion of cases that seek treatment </a:t>
            </a:r>
            <a:endParaRPr lang="en-US" sz="1400" dirty="0">
              <a:solidFill>
                <a:schemeClr val="accent5">
                  <a:lumMod val="10000"/>
                </a:schemeClr>
              </a:solidFill>
            </a:endParaRP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fitness = 1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Relative fitness of </a:t>
            </a:r>
            <a:r>
              <a:rPr lang="en-US" sz="1400" i="1" dirty="0">
                <a:solidFill>
                  <a:srgbClr val="FF0000"/>
                </a:solidFill>
              </a:rPr>
              <a:t>hrp2-</a:t>
            </a:r>
            <a:r>
              <a:rPr lang="en-US" sz="1400" dirty="0">
                <a:solidFill>
                  <a:srgbClr val="FF0000"/>
                </a:solidFill>
              </a:rPr>
              <a:t>deleted strains versus WT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strains.0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 10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Relative proportion of </a:t>
            </a:r>
            <a:r>
              <a:rPr lang="en-US" sz="1400" i="1" dirty="0">
                <a:solidFill>
                  <a:srgbClr val="FF0000"/>
                </a:solidFill>
              </a:rPr>
              <a:t>hrp2-</a:t>
            </a:r>
            <a:r>
              <a:rPr lang="en-US" sz="1400" dirty="0">
                <a:solidFill>
                  <a:srgbClr val="FF0000"/>
                </a:solidFill>
              </a:rPr>
              <a:t>deleted strains in population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</a:rPr>
              <a:t>rdt.nonadherence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0, 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# Turn off for this exercise. (Proportion of negative RDTs due to </a:t>
            </a:r>
            <a:r>
              <a:rPr lang="en-US" sz="800" i="1" dirty="0">
                <a:solidFill>
                  <a:schemeClr val="accent5">
                    <a:lumMod val="10000"/>
                  </a:schemeClr>
                </a:solidFill>
              </a:rPr>
              <a:t>hrp2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 deletions that will still be treated)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</a:rPr>
              <a:t>rdt.det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0 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# Turn off for this exercise. (Proportion of positive RDTs due to </a:t>
            </a:r>
            <a:r>
              <a:rPr lang="en-US" sz="800" i="1" dirty="0">
                <a:solidFill>
                  <a:schemeClr val="accent5">
                    <a:lumMod val="10000"/>
                  </a:schemeClr>
                </a:solidFill>
              </a:rPr>
              <a:t>hrp3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 cross-reactivity)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978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0427" y="2967362"/>
            <a:ext cx="6755907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Our “Real-Life” Scenario and Results/Conclusions</a:t>
            </a:r>
            <a:endParaRPr sz="45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2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Where in the Epi World?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BC868A8-A40F-3149-ADDA-C3291AE3BDA2}"/>
              </a:ext>
            </a:extLst>
          </p:cNvPr>
          <p:cNvSpPr txBox="1"/>
          <p:nvPr/>
        </p:nvSpPr>
        <p:spPr>
          <a:xfrm>
            <a:off x="1665491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3A22FB-C598-DD4E-B4FC-F9C6CB921E94}"/>
              </a:ext>
            </a:extLst>
          </p:cNvPr>
          <p:cNvSpPr txBox="1"/>
          <p:nvPr/>
        </p:nvSpPr>
        <p:spPr>
          <a:xfrm>
            <a:off x="3917958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9F127-579B-A445-9691-8019E80F4E3E}"/>
              </a:ext>
            </a:extLst>
          </p:cNvPr>
          <p:cNvSpPr txBox="1"/>
          <p:nvPr/>
        </p:nvSpPr>
        <p:spPr>
          <a:xfrm>
            <a:off x="6170427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Causal Inference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FD496-7CAE-F14E-9BF1-B1041188D202}"/>
              </a:ext>
            </a:extLst>
          </p:cNvPr>
          <p:cNvSpPr txBox="1"/>
          <p:nvPr/>
        </p:nvSpPr>
        <p:spPr>
          <a:xfrm>
            <a:off x="209009" y="3500763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Deterministic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28B560-3230-0146-900E-8C3CAF86EAE0}"/>
              </a:ext>
            </a:extLst>
          </p:cNvPr>
          <p:cNvSpPr txBox="1"/>
          <p:nvPr/>
        </p:nvSpPr>
        <p:spPr>
          <a:xfrm>
            <a:off x="218875" y="3834745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Stochastic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8938A-AB81-3C4F-BA2F-30D28FA8248A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Hernán</a:t>
            </a:r>
            <a:r>
              <a:rPr lang="en-US" sz="900" dirty="0"/>
              <a:t> </a:t>
            </a:r>
            <a:r>
              <a:rPr lang="en-US" sz="900" i="1" dirty="0"/>
              <a:t>et al.</a:t>
            </a:r>
            <a:r>
              <a:rPr lang="en-US" sz="900" dirty="0"/>
              <a:t> 2019, DOI: 10.1080/09332480.2019.1579578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AADDA3-C60E-214E-8B34-0A0E1D98D6B0}"/>
              </a:ext>
            </a:extLst>
          </p:cNvPr>
          <p:cNvSpPr/>
          <p:nvPr/>
        </p:nvSpPr>
        <p:spPr>
          <a:xfrm>
            <a:off x="1493012" y="2404745"/>
            <a:ext cx="2060087" cy="2040776"/>
          </a:xfrm>
          <a:prstGeom prst="ellipse">
            <a:avLst/>
          </a:prstGeom>
          <a:solidFill>
            <a:srgbClr val="0096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Summary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Basic 2x2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Unsupervised ML Classification Tasks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09E836-08D3-2440-AE7D-A874364B920B}"/>
              </a:ext>
            </a:extLst>
          </p:cNvPr>
          <p:cNvSpPr/>
          <p:nvPr/>
        </p:nvSpPr>
        <p:spPr>
          <a:xfrm>
            <a:off x="2893315" y="3330976"/>
            <a:ext cx="3955340" cy="1865867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Mathematical Modeling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F1CC3-51B4-3745-8848-4EAB8C7921BB}"/>
              </a:ext>
            </a:extLst>
          </p:cNvPr>
          <p:cNvSpPr/>
          <p:nvPr/>
        </p:nvSpPr>
        <p:spPr>
          <a:xfrm>
            <a:off x="2957626" y="2148112"/>
            <a:ext cx="3709777" cy="1994721"/>
          </a:xfrm>
          <a:prstGeom prst="ellipse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Regression 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Un/Supervised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Risk Score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B046B9-27DE-8245-9BDE-E20F246AE6EF}"/>
              </a:ext>
            </a:extLst>
          </p:cNvPr>
          <p:cNvSpPr txBox="1"/>
          <p:nvPr/>
        </p:nvSpPr>
        <p:spPr>
          <a:xfrm>
            <a:off x="111594" y="6456526"/>
            <a:ext cx="444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Disclaimer: IMO/</a:t>
            </a:r>
            <a:r>
              <a:rPr lang="en-US" sz="1200" dirty="0" err="1">
                <a:solidFill>
                  <a:srgbClr val="FF0000"/>
                </a:solidFill>
              </a:rPr>
              <a:t>Hernán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ADB524-C54A-EC43-A38F-B36ACDA6F85E}"/>
              </a:ext>
            </a:extLst>
          </p:cNvPr>
          <p:cNvSpPr/>
          <p:nvPr/>
        </p:nvSpPr>
        <p:spPr>
          <a:xfrm>
            <a:off x="5813773" y="2344205"/>
            <a:ext cx="2138460" cy="2040776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Randomized Control Trials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Regression Modeling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Inverse Probability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G-formula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26A884-C9DC-0047-937A-FB55C32715AC}"/>
              </a:ext>
            </a:extLst>
          </p:cNvPr>
          <p:cNvCxnSpPr>
            <a:cxnSpLocks/>
          </p:cNvCxnSpPr>
          <p:nvPr/>
        </p:nvCxnSpPr>
        <p:spPr>
          <a:xfrm flipH="1" flipV="1">
            <a:off x="6418217" y="4206240"/>
            <a:ext cx="1105989" cy="4615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0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Surprising Observation</a:t>
            </a:r>
            <a:endParaRPr sz="32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AA5772-7F63-5B49-B0E7-E82CFD7520EF}"/>
              </a:ext>
            </a:extLst>
          </p:cNvPr>
          <p:cNvSpPr txBox="1"/>
          <p:nvPr/>
        </p:nvSpPr>
        <p:spPr>
          <a:xfrm>
            <a:off x="498566" y="6572509"/>
            <a:ext cx="6537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Doctor et al. 2016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3C3F6D-F5C2-E04D-9FB7-395AF17C5A8C}"/>
              </a:ext>
            </a:extLst>
          </p:cNvPr>
          <p:cNvSpPr txBox="1">
            <a:spLocks/>
          </p:cNvSpPr>
          <p:nvPr/>
        </p:nvSpPr>
        <p:spPr>
          <a:xfrm>
            <a:off x="97654" y="2228294"/>
            <a:ext cx="4665936" cy="31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1" dirty="0"/>
              <a:t>Demographic Health Survey, Democratic Republic of the Congo (CD2013)</a:t>
            </a:r>
          </a:p>
          <a:p>
            <a:pPr lvl="1">
              <a:spcAft>
                <a:spcPts val="800"/>
              </a:spcAft>
            </a:pPr>
            <a:r>
              <a:rPr lang="en-US" sz="2650" dirty="0"/>
              <a:t>Nationally representative study</a:t>
            </a:r>
          </a:p>
          <a:p>
            <a:pPr>
              <a:spcAft>
                <a:spcPts val="800"/>
              </a:spcAft>
            </a:pPr>
            <a:endParaRPr lang="en-US" b="1" dirty="0"/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3805C1-1A1A-D749-81B3-1DC78D74EE45}"/>
              </a:ext>
            </a:extLst>
          </p:cNvPr>
          <p:cNvGrpSpPr/>
          <p:nvPr/>
        </p:nvGrpSpPr>
        <p:grpSpPr>
          <a:xfrm>
            <a:off x="4951083" y="2351313"/>
            <a:ext cx="3996194" cy="3113316"/>
            <a:chOff x="4951083" y="2351313"/>
            <a:chExt cx="3996194" cy="3113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5BA380-DCB8-8E46-98E7-BC47A922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1083" y="2351315"/>
              <a:ext cx="3996194" cy="3113314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16BD5A9-CBE0-3846-9FA5-FFF59D5A727A}"/>
                </a:ext>
              </a:extLst>
            </p:cNvPr>
            <p:cNvSpPr/>
            <p:nvPr/>
          </p:nvSpPr>
          <p:spPr>
            <a:xfrm>
              <a:off x="8586651" y="2351313"/>
              <a:ext cx="313509" cy="3135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F4D018-0151-D64E-9B15-7A8F695F92AF}"/>
              </a:ext>
            </a:extLst>
          </p:cNvPr>
          <p:cNvCxnSpPr>
            <a:cxnSpLocks/>
          </p:cNvCxnSpPr>
          <p:nvPr/>
        </p:nvCxnSpPr>
        <p:spPr>
          <a:xfrm>
            <a:off x="6443254" y="2272937"/>
            <a:ext cx="148046" cy="592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47C09A-8D07-414C-992E-B89D784B66EB}"/>
              </a:ext>
            </a:extLst>
          </p:cNvPr>
          <p:cNvSpPr txBox="1"/>
          <p:nvPr/>
        </p:nvSpPr>
        <p:spPr>
          <a:xfrm>
            <a:off x="5886994" y="1950725"/>
            <a:ext cx="1053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Odd?</a:t>
            </a:r>
          </a:p>
        </p:txBody>
      </p:sp>
    </p:spTree>
    <p:extLst>
      <p:ext uri="{BB962C8B-B14F-4D97-AF65-F5344CB8AC3E}">
        <p14:creationId xmlns:p14="http://schemas.microsoft.com/office/powerpoint/2010/main" val="138680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/>
              <a:t>hrp2</a:t>
            </a:r>
            <a:r>
              <a:rPr lang="en-US" sz="3200" dirty="0"/>
              <a:t> Deletions in the DRC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A5772-7F63-5B49-B0E7-E82CFD7520EF}"/>
              </a:ext>
            </a:extLst>
          </p:cNvPr>
          <p:cNvSpPr txBox="1"/>
          <p:nvPr/>
        </p:nvSpPr>
        <p:spPr>
          <a:xfrm>
            <a:off x="498566" y="6572509"/>
            <a:ext cx="6537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Figures from </a:t>
            </a:r>
            <a:r>
              <a:rPr lang="en-US" altLang="en-US" sz="800" dirty="0" err="1"/>
              <a:t>Gamboa</a:t>
            </a:r>
            <a:r>
              <a:rPr lang="en-US" altLang="en-US" sz="800" dirty="0"/>
              <a:t> D et al. </a:t>
            </a:r>
            <a:r>
              <a:rPr lang="en-US" altLang="en-US" sz="800" dirty="0" err="1"/>
              <a:t>PLoS</a:t>
            </a:r>
            <a:r>
              <a:rPr lang="en-US" altLang="en-US" sz="800" dirty="0"/>
              <a:t> ONE 2010; Parr et al. JID 2017, Watson et al. </a:t>
            </a:r>
            <a:r>
              <a:rPr lang="en-US" altLang="en-US" sz="800" dirty="0" err="1"/>
              <a:t>Elife</a:t>
            </a:r>
            <a:r>
              <a:rPr lang="en-US" altLang="en-US" sz="800" dirty="0"/>
              <a:t> 2017.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07E534-6F46-C543-80FC-016BF17DA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023" y="1989922"/>
            <a:ext cx="3791648" cy="371841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3C3F6D-F5C2-E04D-9FB7-395AF17C5A8C}"/>
              </a:ext>
            </a:extLst>
          </p:cNvPr>
          <p:cNvSpPr txBox="1">
            <a:spLocks/>
          </p:cNvSpPr>
          <p:nvPr/>
        </p:nvSpPr>
        <p:spPr>
          <a:xfrm>
            <a:off x="97654" y="2228294"/>
            <a:ext cx="4731798" cy="31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1" dirty="0"/>
              <a:t>First national survey</a:t>
            </a:r>
          </a:p>
          <a:p>
            <a:pPr lvl="1">
              <a:spcAft>
                <a:spcPts val="800"/>
              </a:spcAft>
            </a:pPr>
            <a:r>
              <a:rPr lang="en-US" sz="1800" b="1" dirty="0"/>
              <a:t>6.4% (n=149) prevalence </a:t>
            </a:r>
            <a:r>
              <a:rPr lang="en-US" sz="1800" dirty="0"/>
              <a:t>among asymptomatic, PCR-</a:t>
            </a:r>
            <a:r>
              <a:rPr lang="en-US" sz="1800" dirty="0" err="1"/>
              <a:t>pos</a:t>
            </a:r>
            <a:r>
              <a:rPr lang="en-US" sz="1800" dirty="0"/>
              <a:t> subjects had a </a:t>
            </a:r>
            <a:r>
              <a:rPr lang="en-US" sz="1800" i="1" dirty="0"/>
              <a:t>pfhrp2</a:t>
            </a:r>
            <a:r>
              <a:rPr lang="en-US" sz="1800" dirty="0"/>
              <a:t> deletion.</a:t>
            </a:r>
          </a:p>
          <a:p>
            <a:pPr lvl="2">
              <a:spcAft>
                <a:spcPts val="800"/>
              </a:spcAft>
            </a:pPr>
            <a:r>
              <a:rPr lang="en-US" sz="1800" dirty="0"/>
              <a:t>Only 5 (3.4%) of these 149 also had a </a:t>
            </a:r>
            <a:r>
              <a:rPr lang="en-US" sz="1800" i="1" dirty="0"/>
              <a:t>pfhrp3</a:t>
            </a:r>
            <a:r>
              <a:rPr lang="en-US" sz="1800" dirty="0"/>
              <a:t> deletion</a:t>
            </a:r>
          </a:p>
          <a:p>
            <a:pPr lvl="2">
              <a:spcAft>
                <a:spcPts val="800"/>
              </a:spcAft>
            </a:pPr>
            <a:endParaRPr lang="en-US" sz="1800" dirty="0"/>
          </a:p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Spatial Clustering</a:t>
            </a:r>
          </a:p>
          <a:p>
            <a:pPr lvl="1">
              <a:spcAft>
                <a:spcPts val="800"/>
              </a:spcAft>
            </a:pPr>
            <a:r>
              <a:rPr lang="en-US" sz="2250" b="1" dirty="0">
                <a:solidFill>
                  <a:srgbClr val="FF0000"/>
                </a:solidFill>
              </a:rPr>
              <a:t>Deletions more common in areas of low malaria prevalence</a:t>
            </a:r>
            <a:r>
              <a:rPr lang="en-US" sz="2250" dirty="0">
                <a:solidFill>
                  <a:srgbClr val="292934"/>
                </a:solidFill>
              </a:rPr>
              <a:t> (e.g. 21.9% in Kinshasa)</a:t>
            </a:r>
            <a:r>
              <a:rPr lang="en-US" sz="2250" dirty="0"/>
              <a:t> </a:t>
            </a:r>
          </a:p>
          <a:p>
            <a:pPr>
              <a:spcAft>
                <a:spcPts val="800"/>
              </a:spcAft>
            </a:pPr>
            <a:endParaRPr lang="en-US" b="1" dirty="0"/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9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39" y="2947148"/>
            <a:ext cx="3274331" cy="2352612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13538" y="1705399"/>
            <a:ext cx="7865182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Significantly higher proportion of deleted samples in low transmission areas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Can only be explained by selection through RDT-guided treatment decisions</a:t>
            </a:r>
          </a:p>
          <a:p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730599" y="2570819"/>
            <a:ext cx="160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691" y="2564904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Without</a:t>
            </a:r>
            <a:r>
              <a:rPr lang="en-GB" sz="1050" dirty="0">
                <a:solidFill>
                  <a:srgbClr val="0033CC"/>
                </a:solidFill>
                <a:latin typeface="Calibri"/>
              </a:rPr>
              <a:t> </a:t>
            </a:r>
            <a:r>
              <a:rPr lang="en-GB" sz="1800" dirty="0">
                <a:solidFill>
                  <a:srgbClr val="0033CC"/>
                </a:solidFill>
                <a:latin typeface="Calibri"/>
              </a:rPr>
              <a:t>selection</a:t>
            </a:r>
            <a:endParaRPr lang="en-GB" sz="1050" dirty="0">
              <a:solidFill>
                <a:srgbClr val="0033CC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313641" y="3081942"/>
            <a:ext cx="1919189" cy="760727"/>
            <a:chOff x="2495599" y="2990762"/>
            <a:chExt cx="2558919" cy="1014303"/>
          </a:xfrm>
        </p:grpSpPr>
        <p:sp>
          <p:nvSpPr>
            <p:cNvPr id="29" name="TextBox 28"/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30" name="Elbow Connector 29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itle 1"/>
          <p:cNvSpPr txBox="1">
            <a:spLocks/>
          </p:cNvSpPr>
          <p:nvPr/>
        </p:nvSpPr>
        <p:spPr>
          <a:xfrm>
            <a:off x="2357754" y="998730"/>
            <a:ext cx="4428492" cy="486054"/>
          </a:xfrm>
          <a:prstGeom prst="rect">
            <a:avLst/>
          </a:prstGeom>
        </p:spPr>
        <p:txBody>
          <a:bodyPr/>
          <a:lstStyle/>
          <a:p>
            <a:r>
              <a:rPr lang="en-GB" sz="2100" b="1" dirty="0">
                <a:solidFill>
                  <a:srgbClr val="0033CC"/>
                </a:solidFill>
                <a:latin typeface="Calibri"/>
              </a:rPr>
              <a:t>Deletion pattern by transmission level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-875044" y="3859708"/>
            <a:ext cx="265265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individuals infected with only </a:t>
            </a:r>
            <a:r>
              <a:rPr lang="en-GB" sz="1050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36707" y="5474259"/>
            <a:ext cx="326736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PCR Prevalence in children 6-59 months old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45" y="2928287"/>
            <a:ext cx="3305850" cy="241974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771798" y="3102787"/>
            <a:ext cx="1919189" cy="760727"/>
            <a:chOff x="2495599" y="2990762"/>
            <a:chExt cx="2558919" cy="1014303"/>
          </a:xfrm>
        </p:grpSpPr>
        <p:sp>
          <p:nvSpPr>
            <p:cNvPr id="45" name="TextBox 44"/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47" name="Elbow Connector 46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7760436" y="3797427"/>
            <a:ext cx="1186051" cy="540061"/>
            <a:chOff x="9287297" y="3284983"/>
            <a:chExt cx="1581401" cy="72008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7297" y="3284983"/>
              <a:ext cx="360040" cy="720081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9633082" y="3321858"/>
              <a:ext cx="1235616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DRC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Simulation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4300" y="5729656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314C9-64D9-8349-80F2-CF966F2F2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62" y="1605579"/>
            <a:ext cx="851872" cy="8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016" y="801212"/>
            <a:ext cx="6764785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</a:t>
            </a:r>
            <a:r>
              <a:rPr lang="en-US" sz="3200" i="1" dirty="0"/>
              <a:t>hrp2</a:t>
            </a:r>
            <a:r>
              <a:rPr lang="en-US" sz="3200" dirty="0"/>
              <a:t> Deletion Patterns in the DRC: Transmission Level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37BAB9-174F-5944-A401-FADF9253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82" y="3595218"/>
            <a:ext cx="3274331" cy="235261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FC5D05-8DD9-C744-94B3-FB3024E8E904}"/>
              </a:ext>
            </a:extLst>
          </p:cNvPr>
          <p:cNvSpPr txBox="1">
            <a:spLocks/>
          </p:cNvSpPr>
          <p:nvPr/>
        </p:nvSpPr>
        <p:spPr>
          <a:xfrm>
            <a:off x="413538" y="1936217"/>
            <a:ext cx="786518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/>
              <a:t>Significantly higher proportion of deleted samples in low transmission areas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Can only be explained by selection through RDT-guided treatment decisions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FB246-8B0E-0B41-8C49-940444051F16}"/>
              </a:ext>
            </a:extLst>
          </p:cNvPr>
          <p:cNvSpPr txBox="1"/>
          <p:nvPr/>
        </p:nvSpPr>
        <p:spPr>
          <a:xfrm>
            <a:off x="1872642" y="3218889"/>
            <a:ext cx="160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85B2F-981B-6B42-917C-085FA6CCA382}"/>
              </a:ext>
            </a:extLst>
          </p:cNvPr>
          <p:cNvSpPr txBox="1"/>
          <p:nvPr/>
        </p:nvSpPr>
        <p:spPr>
          <a:xfrm>
            <a:off x="5250734" y="3212974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Without</a:t>
            </a:r>
            <a:r>
              <a:rPr lang="en-GB" sz="1050" dirty="0">
                <a:solidFill>
                  <a:srgbClr val="0033CC"/>
                </a:solidFill>
                <a:latin typeface="Calibri"/>
              </a:rPr>
              <a:t> </a:t>
            </a:r>
            <a:r>
              <a:rPr lang="en-GB" sz="1800" dirty="0">
                <a:solidFill>
                  <a:srgbClr val="0033CC"/>
                </a:solidFill>
                <a:latin typeface="Calibri"/>
              </a:rPr>
              <a:t>selection</a:t>
            </a:r>
            <a:endParaRPr lang="en-GB" sz="1050" dirty="0">
              <a:solidFill>
                <a:srgbClr val="0033CC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8B3BB7-3391-864D-9B77-4C59E2B4C72D}"/>
              </a:ext>
            </a:extLst>
          </p:cNvPr>
          <p:cNvGrpSpPr/>
          <p:nvPr/>
        </p:nvGrpSpPr>
        <p:grpSpPr>
          <a:xfrm>
            <a:off x="1455684" y="3730012"/>
            <a:ext cx="1919189" cy="760727"/>
            <a:chOff x="2495599" y="2990762"/>
            <a:chExt cx="2558919" cy="10143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D46EA4-C25B-F64B-B9B7-4D3F5C665A1F}"/>
                </a:ext>
              </a:extLst>
            </p:cNvPr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5D38D6-0460-B943-BF82-1FE8A7B9FCF1}"/>
                </a:ext>
              </a:extLst>
            </p:cNvPr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C5D99FB6-A726-DA44-B12C-82BEC6A08877}"/>
                  </a:ext>
                </a:extLst>
              </p:cNvPr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7B9D4330-7B02-B541-BD85-5D82CE649DED}"/>
                  </a:ext>
                </a:extLst>
              </p:cNvPr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82F879-DA44-154D-87C8-0B118493C4DA}"/>
              </a:ext>
            </a:extLst>
          </p:cNvPr>
          <p:cNvSpPr txBox="1"/>
          <p:nvPr/>
        </p:nvSpPr>
        <p:spPr>
          <a:xfrm rot="16200000">
            <a:off x="-733001" y="4507778"/>
            <a:ext cx="265265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individuals infected with only </a:t>
            </a:r>
            <a:r>
              <a:rPr lang="en-GB" sz="1050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E59E7-7D40-2749-B181-03120E4506BA}"/>
              </a:ext>
            </a:extLst>
          </p:cNvPr>
          <p:cNvSpPr txBox="1"/>
          <p:nvPr/>
        </p:nvSpPr>
        <p:spPr>
          <a:xfrm>
            <a:off x="2878750" y="6122329"/>
            <a:ext cx="326736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PCR Prevalence in children 6-59 months old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4B4B-8B28-CC42-BDCC-BA18EFEC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188" y="3576357"/>
            <a:ext cx="3305850" cy="24197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19906-D388-6548-8AC5-E267A5B1B645}"/>
              </a:ext>
            </a:extLst>
          </p:cNvPr>
          <p:cNvGrpSpPr/>
          <p:nvPr/>
        </p:nvGrpSpPr>
        <p:grpSpPr>
          <a:xfrm>
            <a:off x="4913841" y="3750857"/>
            <a:ext cx="1919189" cy="760727"/>
            <a:chOff x="2495599" y="2990762"/>
            <a:chExt cx="2558919" cy="10143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209363-4AB9-1046-B73A-7823AFF1F918}"/>
                </a:ext>
              </a:extLst>
            </p:cNvPr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36BA356-3123-5F48-ADAF-76B2A8B429F3}"/>
                </a:ext>
              </a:extLst>
            </p:cNvPr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B058D4D-20D2-7845-95CA-7837A5060822}"/>
                  </a:ext>
                </a:extLst>
              </p:cNvPr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61C2B499-620B-9B42-B397-01FA5600E680}"/>
                  </a:ext>
                </a:extLst>
              </p:cNvPr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73927E-D575-A64F-8CAC-13B4E0EA8E8D}"/>
              </a:ext>
            </a:extLst>
          </p:cNvPr>
          <p:cNvGrpSpPr/>
          <p:nvPr/>
        </p:nvGrpSpPr>
        <p:grpSpPr>
          <a:xfrm>
            <a:off x="7902479" y="4445497"/>
            <a:ext cx="1186051" cy="540061"/>
            <a:chOff x="9287297" y="3284983"/>
            <a:chExt cx="1581401" cy="7200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038491-AB4A-2E4D-BEDF-366C2B467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7297" y="3284983"/>
              <a:ext cx="360040" cy="72008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7CEA7-06B7-A440-8DBC-5C570A78151E}"/>
                </a:ext>
              </a:extLst>
            </p:cNvPr>
            <p:cNvSpPr txBox="1"/>
            <p:nvPr/>
          </p:nvSpPr>
          <p:spPr>
            <a:xfrm>
              <a:off x="9633082" y="3321858"/>
              <a:ext cx="1235616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DRC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Simulation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A6D35F-1306-FB43-A745-5C6CCDA7F054}"/>
                </a:ext>
              </a:extLst>
            </p:cNvPr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prstClr val="white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8475F6A-3A41-C74A-A959-6B86023E0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7" y="717811"/>
            <a:ext cx="851872" cy="8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549" y="2393269"/>
            <a:ext cx="8425673" cy="2796475"/>
            <a:chOff x="407368" y="1716593"/>
            <a:chExt cx="11234231" cy="3728633"/>
          </a:xfrm>
        </p:grpSpPr>
        <p:grpSp>
          <p:nvGrpSpPr>
            <p:cNvPr id="2" name="Group 1"/>
            <p:cNvGrpSpPr/>
            <p:nvPr/>
          </p:nvGrpSpPr>
          <p:grpSpPr>
            <a:xfrm>
              <a:off x="407368" y="1716593"/>
              <a:ext cx="11234231" cy="3728633"/>
              <a:chOff x="157449" y="1690338"/>
              <a:chExt cx="11234231" cy="384323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49" y="1800551"/>
                <a:ext cx="11234231" cy="373302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408245" y="1725923"/>
                <a:ext cx="1260281" cy="7930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050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Prevalence in children 2-10 years old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752255" y="1690338"/>
                <a:ext cx="1477655" cy="7930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Proportion of people seeking treatment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07368" y="1780601"/>
              <a:ext cx="5977155" cy="459396"/>
              <a:chOff x="407368" y="1780601"/>
              <a:chExt cx="5977155" cy="45939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07368" y="1823519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24483" y="1780601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132056" y="6528646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5E4133-305D-3544-8D7E-22146DC69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  <p:sp>
        <p:nvSpPr>
          <p:cNvPr id="18" name="Google Shape;200;p27">
            <a:extLst>
              <a:ext uri="{FF2B5EF4-FFF2-40B4-BE49-F238E27FC236}">
                <a16:creationId xmlns:a16="http://schemas.microsoft.com/office/drawing/2014/main" id="{7BCA12C3-FC90-C347-93AD-B815169B5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56822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Mapping Selection Pressure for </a:t>
            </a:r>
            <a:br>
              <a:rPr lang="en-US" sz="3200" dirty="0"/>
            </a:br>
            <a:r>
              <a:rPr lang="en-US" sz="3200" i="1" dirty="0"/>
              <a:t>pfhrp2</a:t>
            </a:r>
            <a:r>
              <a:rPr lang="en-US" sz="3200" dirty="0"/>
              <a:t>-deletions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1365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fhrp2_monoinfection_2010_2020_13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r="18497" b="9051"/>
          <a:stretch/>
        </p:blipFill>
        <p:spPr>
          <a:xfrm>
            <a:off x="3884583" y="1656246"/>
            <a:ext cx="4536504" cy="3615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6308" y="2373705"/>
            <a:ext cx="1754184" cy="830997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population</a:t>
            </a:r>
          </a:p>
          <a:p>
            <a:pPr algn="ctr"/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only infected with</a:t>
            </a:r>
          </a:p>
          <a:p>
            <a:pPr algn="ctr"/>
            <a:r>
              <a:rPr lang="en-GB" sz="1200" b="1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1520" y="1832084"/>
            <a:ext cx="3273108" cy="3821231"/>
            <a:chOff x="5601554" y="2305446"/>
            <a:chExt cx="3566916" cy="4293121"/>
          </a:xfrm>
        </p:grpSpPr>
        <p:grpSp>
          <p:nvGrpSpPr>
            <p:cNvPr id="12" name="Group 11"/>
            <p:cNvGrpSpPr/>
            <p:nvPr/>
          </p:nvGrpSpPr>
          <p:grpSpPr>
            <a:xfrm>
              <a:off x="5601554" y="2305446"/>
              <a:ext cx="3026223" cy="4293121"/>
              <a:chOff x="5694651" y="2009755"/>
              <a:chExt cx="3254935" cy="459746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694651" y="5912913"/>
                <a:ext cx="3254935" cy="69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prstClr val="black"/>
                    </a:solidFill>
                    <a:latin typeface="Calibri"/>
                  </a:rPr>
                  <a:t>Proportion of people </a:t>
                </a:r>
              </a:p>
              <a:p>
                <a:pPr algn="ctr"/>
                <a:r>
                  <a:rPr lang="en-GB" sz="1050" dirty="0">
                    <a:solidFill>
                      <a:prstClr val="black"/>
                    </a:solidFill>
                    <a:latin typeface="Calibri"/>
                  </a:rPr>
                  <a:t>seeking treatment</a:t>
                </a:r>
              </a:p>
              <a:p>
                <a:pPr algn="ctr"/>
                <a:endParaRPr lang="en-GB" sz="105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5735851" y="2009755"/>
                <a:ext cx="3213728" cy="3855207"/>
                <a:chOff x="5735851" y="2009755"/>
                <a:chExt cx="3213728" cy="3855207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371313" y="2055836"/>
                  <a:ext cx="2578266" cy="3708628"/>
                  <a:chOff x="9723950" y="3333055"/>
                  <a:chExt cx="3584491" cy="4915151"/>
                </a:xfrm>
              </p:grpSpPr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723950" y="3333055"/>
                    <a:ext cx="2504909" cy="4915151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2257224" y="4704413"/>
                    <a:ext cx="1051217" cy="19750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H="1" flipV="1">
                  <a:off x="6192796" y="2009755"/>
                  <a:ext cx="10246" cy="3855207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192796" y="5857378"/>
                  <a:ext cx="204746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4858962" y="3863287"/>
                  <a:ext cx="2051400" cy="297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050" dirty="0">
                      <a:solidFill>
                        <a:prstClr val="black"/>
                      </a:solidFill>
                      <a:latin typeface="Calibri"/>
                    </a:rPr>
                    <a:t>Prevalence of Malaria</a:t>
                  </a:r>
                </a:p>
              </p:txBody>
            </p:sp>
          </p:grpSp>
        </p:grpSp>
        <p:sp>
          <p:nvSpPr>
            <p:cNvPr id="13" name="TextBox 12"/>
            <p:cNvSpPr txBox="1"/>
            <p:nvPr/>
          </p:nvSpPr>
          <p:spPr>
            <a:xfrm>
              <a:off x="7968292" y="2758397"/>
              <a:ext cx="1200178" cy="9336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alibri"/>
                </a:rPr>
                <a:t>Frequency of strains that are </a:t>
              </a:r>
              <a:r>
                <a:rPr lang="en-GB" sz="1200" b="1" i="1" dirty="0">
                  <a:solidFill>
                    <a:prstClr val="black"/>
                  </a:solidFill>
                  <a:latin typeface="Calibri"/>
                </a:rPr>
                <a:t>pfhrp2-</a:t>
              </a:r>
              <a:r>
                <a:rPr lang="en-GB" sz="1200" b="1" dirty="0">
                  <a:solidFill>
                    <a:prstClr val="black"/>
                  </a:solidFill>
                  <a:latin typeface="Calibri"/>
                </a:rPr>
                <a:t>deleted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3388421" y="3655888"/>
            <a:ext cx="1242138" cy="57257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2034" y="5459968"/>
            <a:ext cx="49119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prstClr val="black"/>
                </a:solidFill>
                <a:latin typeface="Calibri"/>
              </a:rPr>
              <a:t>* Model assumes no change in prevalence and treatment coverage – spread therefore conservative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564157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&amp; Jonathan Parr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sp>
        <p:nvSpPr>
          <p:cNvPr id="26" name="Google Shape;200;p27">
            <a:extLst>
              <a:ext uri="{FF2B5EF4-FFF2-40B4-BE49-F238E27FC236}">
                <a16:creationId xmlns:a16="http://schemas.microsoft.com/office/drawing/2014/main" id="{A96C85C1-11F4-AE49-8375-A4608AA20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Selection-Drive Spread</a:t>
            </a:r>
            <a:endParaRPr sz="3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CCD2F-A6D2-5A49-BA29-C6301517D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6564157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&amp; Jonathan Parr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sp>
        <p:nvSpPr>
          <p:cNvPr id="26" name="Google Shape;200;p27">
            <a:extLst>
              <a:ext uri="{FF2B5EF4-FFF2-40B4-BE49-F238E27FC236}">
                <a16:creationId xmlns:a16="http://schemas.microsoft.com/office/drawing/2014/main" id="{A96C85C1-11F4-AE49-8375-A4608AA20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Conclusions</a:t>
            </a:r>
            <a:endParaRPr sz="3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CCD2F-A6D2-5A49-BA29-C6301517D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325B3A-2623-6948-AAB8-590B1D6AD60F}"/>
              </a:ext>
            </a:extLst>
          </p:cNvPr>
          <p:cNvSpPr txBox="1"/>
          <p:nvPr/>
        </p:nvSpPr>
        <p:spPr>
          <a:xfrm>
            <a:off x="783768" y="2153003"/>
            <a:ext cx="75851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An increased emergence of </a:t>
            </a:r>
            <a:r>
              <a:rPr lang="en-GB" sz="1800" i="1" dirty="0">
                <a:solidFill>
                  <a:prstClr val="black"/>
                </a:solidFill>
                <a:latin typeface="Calibri"/>
              </a:rPr>
              <a:t>pfhrp2</a:t>
            </a:r>
            <a:r>
              <a:rPr lang="en-GB" sz="1800" dirty="0">
                <a:solidFill>
                  <a:prstClr val="black"/>
                </a:solidFill>
                <a:latin typeface="Calibri"/>
              </a:rPr>
              <a:t>-deleted mutants can be explained by the introduction of testing by PfHRP2-based RDTs in the last 10 years.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The use of these RDTs will result in the greatest selection pressure in regions that have low malaria transmission and a high frequency of people seeking treatment.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Need for further genetic investigations in the regions identified as having a high HRP2 concern.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27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Acknowledgements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2EB1EE-AE1D-2348-B497-DEF45028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82" y="997771"/>
            <a:ext cx="1135829" cy="1135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F49DFF-7BDC-AD44-9DBC-347ED3DDF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82" y="1150171"/>
            <a:ext cx="1135829" cy="1135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E9CAC6-ECF3-C34B-B6E3-B11F10112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482" y="1302571"/>
            <a:ext cx="1135829" cy="1135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3ACF8-7ADD-3B41-8F8E-3D6B5E4F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642" y="4654858"/>
            <a:ext cx="1380234" cy="1882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EF41F-59D9-2547-88EA-6F8DEA766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005" y="3417902"/>
            <a:ext cx="1170904" cy="113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F7DC1-2F36-5C42-AB0A-A1535C2BA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592" y="1784411"/>
            <a:ext cx="1256244" cy="1567013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F9F4926-756C-E747-B5A0-F54EA2971681}"/>
              </a:ext>
            </a:extLst>
          </p:cNvPr>
          <p:cNvSpPr txBox="1">
            <a:spLocks/>
          </p:cNvSpPr>
          <p:nvPr/>
        </p:nvSpPr>
        <p:spPr>
          <a:xfrm>
            <a:off x="488523" y="2192165"/>
            <a:ext cx="5557169" cy="40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Identification of </a:t>
            </a:r>
            <a:r>
              <a:rPr lang="en-US" sz="2400" i="1" dirty="0"/>
              <a:t>hrp2</a:t>
            </a:r>
            <a:r>
              <a:rPr lang="en-US" sz="2400" dirty="0"/>
              <a:t> deleted parasites in the DRC </a:t>
            </a:r>
          </a:p>
          <a:p>
            <a:pPr lvl="1"/>
            <a:r>
              <a:rPr lang="en-US" sz="2250" dirty="0"/>
              <a:t>JID 2017 </a:t>
            </a:r>
          </a:p>
          <a:p>
            <a:endParaRPr lang="en-US" sz="2400" dirty="0">
              <a:latin typeface="Courier" pitchFamily="2" charset="0"/>
            </a:endParaRP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hrp2malaRia</a:t>
            </a:r>
            <a:r>
              <a:rPr lang="en-US" sz="2400" dirty="0"/>
              <a:t> package </a:t>
            </a:r>
          </a:p>
          <a:p>
            <a:pPr lvl="1"/>
            <a:r>
              <a:rPr lang="en-US" sz="2250" dirty="0" err="1"/>
              <a:t>Elife</a:t>
            </a:r>
            <a:r>
              <a:rPr lang="en-US" sz="2250" dirty="0"/>
              <a:t> 2017, 2019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963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Purpose of this Exercise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C68FEC-E6C9-3046-9CC9-A10168F5D7A0}"/>
              </a:ext>
            </a:extLst>
          </p:cNvPr>
          <p:cNvSpPr txBox="1">
            <a:spLocks/>
          </p:cNvSpPr>
          <p:nvPr/>
        </p:nvSpPr>
        <p:spPr>
          <a:xfrm>
            <a:off x="627860" y="1820091"/>
            <a:ext cx="8176506" cy="4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Apply a compartment model to a “real-life” scenario (</a:t>
            </a:r>
            <a:r>
              <a:rPr lang="en-US" sz="2400" i="1" dirty="0"/>
              <a:t>hrp2</a:t>
            </a:r>
            <a:r>
              <a:rPr lang="en-US" sz="2400" dirty="0"/>
              <a:t> Gene Deletion Case-Study) 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Assess the effects of selection on prevalence and incidence 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Gain experience working with a complex mathematical model (i.e. “The Imperial Model”) and individual-based stochastic models</a:t>
            </a:r>
            <a:endParaRPr lang="en-US" sz="2250" dirty="0"/>
          </a:p>
          <a:p>
            <a:endParaRPr lang="en-US" sz="2400" dirty="0">
              <a:latin typeface="Courier" pitchFamily="2" charset="0"/>
            </a:endParaRPr>
          </a:p>
          <a:p>
            <a:endParaRPr lang="en-US" sz="2400" dirty="0">
              <a:latin typeface="Courier" pitchFamily="2" charset="0"/>
            </a:endParaRP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636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Global Burden of Malaria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C88938A-AB81-3C4F-BA2F-30D28FA8248A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Malaria Atlas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4B3D9-0F83-CB41-BE80-9952277E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09" y="1584960"/>
            <a:ext cx="8375008" cy="285273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C84171D-182D-394D-AB4C-0E8714219AF4}"/>
              </a:ext>
            </a:extLst>
          </p:cNvPr>
          <p:cNvSpPr txBox="1">
            <a:spLocks/>
          </p:cNvSpPr>
          <p:nvPr/>
        </p:nvSpPr>
        <p:spPr>
          <a:xfrm>
            <a:off x="287383" y="4709704"/>
            <a:ext cx="8647611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Malaria is one of the “Big 3” Global Infectious Diseases</a:t>
            </a:r>
          </a:p>
          <a:p>
            <a:r>
              <a:rPr lang="en-US" sz="2400" dirty="0"/>
              <a:t>Widespread burden, concentrated in Africa</a:t>
            </a:r>
          </a:p>
        </p:txBody>
      </p:sp>
    </p:spTree>
    <p:extLst>
      <p:ext uri="{BB962C8B-B14F-4D97-AF65-F5344CB8AC3E}">
        <p14:creationId xmlns:p14="http://schemas.microsoft.com/office/powerpoint/2010/main" val="1883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Life Cycle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8E336-6758-114B-94B1-486199FBB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42" y="1969811"/>
            <a:ext cx="3949371" cy="31638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383B4B-7CA7-A245-BB9E-B3AB6BB3A951}"/>
              </a:ext>
            </a:extLst>
          </p:cNvPr>
          <p:cNvSpPr txBox="1">
            <a:spLocks/>
          </p:cNvSpPr>
          <p:nvPr/>
        </p:nvSpPr>
        <p:spPr>
          <a:xfrm>
            <a:off x="5016136" y="2689315"/>
            <a:ext cx="3971110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Complex</a:t>
            </a:r>
          </a:p>
          <a:p>
            <a:r>
              <a:rPr lang="en-US" sz="2400" dirty="0"/>
              <a:t>Mosquito vector, human host </a:t>
            </a:r>
          </a:p>
        </p:txBody>
      </p:sp>
    </p:spTree>
    <p:extLst>
      <p:ext uri="{BB962C8B-B14F-4D97-AF65-F5344CB8AC3E}">
        <p14:creationId xmlns:p14="http://schemas.microsoft.com/office/powerpoint/2010/main" val="425909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Diagnostics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BCDF4-54D0-1F4C-8193-975B12EB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2" y="1489166"/>
            <a:ext cx="4023360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EC170-1886-AA44-94A7-F8F436364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609" y="3677738"/>
            <a:ext cx="2534739" cy="2620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41494-C396-A345-B613-4FD99F740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54" y="4084319"/>
            <a:ext cx="3842426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6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Diagnostics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BCDF4-54D0-1F4C-8193-975B12EB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383" y="1271452"/>
            <a:ext cx="3111863" cy="2333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EC170-1886-AA44-94A7-F8F436364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623" y="3135086"/>
            <a:ext cx="1714937" cy="1773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AAC32-1687-DB4D-BBB7-55CEF914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470" y="4641670"/>
            <a:ext cx="2912967" cy="1132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DFE9E-C900-A543-81BA-E743B2E4CB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93" r="17074" b="36478"/>
          <a:stretch/>
        </p:blipFill>
        <p:spPr>
          <a:xfrm>
            <a:off x="7376159" y="4632962"/>
            <a:ext cx="1619795" cy="1247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41494-C396-A345-B613-4FD99F740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030" y="3265715"/>
            <a:ext cx="2072023" cy="1375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World Health Organization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370A00-CC3A-A54C-814A-FD435BE02A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057" t="8113"/>
          <a:stretch/>
        </p:blipFill>
        <p:spPr>
          <a:xfrm rot="5400000">
            <a:off x="2246812" y="4302033"/>
            <a:ext cx="918107" cy="226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97997-6851-724F-B31A-FEF64562E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32" y="4742905"/>
            <a:ext cx="1422400" cy="144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DDFE64-B232-3F44-AD8A-FA8B76B891A0}"/>
              </a:ext>
            </a:extLst>
          </p:cNvPr>
          <p:cNvSpPr txBox="1"/>
          <p:nvPr/>
        </p:nvSpPr>
        <p:spPr>
          <a:xfrm>
            <a:off x="4829452" y="5708342"/>
            <a:ext cx="78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hrp2 </a:t>
            </a:r>
          </a:p>
        </p:txBody>
      </p:sp>
    </p:spTree>
    <p:extLst>
      <p:ext uri="{BB962C8B-B14F-4D97-AF65-F5344CB8AC3E}">
        <p14:creationId xmlns:p14="http://schemas.microsoft.com/office/powerpoint/2010/main" val="267012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Uptake of RDTs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Parr; Photo USAID (public domain)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97994-1363-5D4C-9B7D-50D3FD371857}"/>
              </a:ext>
            </a:extLst>
          </p:cNvPr>
          <p:cNvGrpSpPr>
            <a:grpSpLocks noChangeAspect="1"/>
          </p:cNvGrpSpPr>
          <p:nvPr/>
        </p:nvGrpSpPr>
        <p:grpSpPr>
          <a:xfrm>
            <a:off x="441387" y="1740238"/>
            <a:ext cx="5428191" cy="4324494"/>
            <a:chOff x="5995821" y="1435110"/>
            <a:chExt cx="5839565" cy="46522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B956DD-02A4-CB47-AF4C-14E3DE8B39FB}"/>
                </a:ext>
              </a:extLst>
            </p:cNvPr>
            <p:cNvGrpSpPr/>
            <p:nvPr/>
          </p:nvGrpSpPr>
          <p:grpSpPr>
            <a:xfrm>
              <a:off x="5995821" y="1996002"/>
              <a:ext cx="5586580" cy="4091333"/>
              <a:chOff x="1950456" y="337400"/>
              <a:chExt cx="5586580" cy="409133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0239729-0D9D-0D4D-8BF8-6809175DA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723"/>
              <a:stretch/>
            </p:blipFill>
            <p:spPr>
              <a:xfrm>
                <a:off x="1950456" y="337400"/>
                <a:ext cx="5586580" cy="4091333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324F00-AE63-FB47-81F6-34802E7B7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5832" y="2760998"/>
                <a:ext cx="0" cy="112520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A722F2A-60E1-924E-805D-2704C4EDE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0800" y="1770398"/>
                <a:ext cx="0" cy="211580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3A14B56-3A71-934B-8D0F-647239B285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9200" y="2312589"/>
                <a:ext cx="0" cy="157361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304A8D0A-2704-974A-A91F-545946AB7AD7}"/>
                </a:ext>
              </a:extLst>
            </p:cNvPr>
            <p:cNvSpPr txBox="1">
              <a:spLocks/>
            </p:cNvSpPr>
            <p:nvPr/>
          </p:nvSpPr>
          <p:spPr>
            <a:xfrm>
              <a:off x="5995821" y="1435110"/>
              <a:ext cx="5839565" cy="560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243779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31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48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6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5116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0785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4564" indent="-182834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66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343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72122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15901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59680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600"/>
                </a:spcAft>
                <a:buFont typeface="Arial" pitchFamily="34" charset="0"/>
                <a:buNone/>
              </a:pPr>
              <a:r>
                <a:rPr lang="en-US" b="1" dirty="0"/>
                <a:t>Proportion of suspected malaria cases attending public health facilities who receive a diagnostic test</a:t>
              </a:r>
              <a:endParaRPr lang="en-US" dirty="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E40F174-8297-2C44-8B93-8E1E511F7577}"/>
              </a:ext>
            </a:extLst>
          </p:cNvPr>
          <p:cNvSpPr txBox="1">
            <a:spLocks/>
          </p:cNvSpPr>
          <p:nvPr/>
        </p:nvSpPr>
        <p:spPr>
          <a:xfrm>
            <a:off x="5677988" y="2689315"/>
            <a:ext cx="3309257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1600" dirty="0"/>
              <a:t>Most target </a:t>
            </a:r>
            <a:r>
              <a:rPr lang="en-US" sz="1600" b="1" dirty="0"/>
              <a:t>histidine-rich protein 2</a:t>
            </a:r>
            <a:r>
              <a:rPr lang="en-US" sz="1600" dirty="0"/>
              <a:t> (</a:t>
            </a:r>
            <a:r>
              <a:rPr lang="en-US" sz="1600" i="1" dirty="0"/>
              <a:t>hrp2</a:t>
            </a:r>
            <a:r>
              <a:rPr lang="en-US" sz="1600" dirty="0"/>
              <a:t>), a </a:t>
            </a:r>
            <a:r>
              <a:rPr lang="en-US" sz="1600" i="1" dirty="0"/>
              <a:t>falciparum</a:t>
            </a:r>
            <a:r>
              <a:rPr lang="en-US" sz="1600" dirty="0"/>
              <a:t>-specific antigen</a:t>
            </a:r>
          </a:p>
          <a:p>
            <a:pPr fontAlgn="auto">
              <a:spcAft>
                <a:spcPts val="600"/>
              </a:spcAft>
            </a:pPr>
            <a:r>
              <a:rPr lang="en-US" sz="1600" dirty="0"/>
              <a:t>WHO: use </a:t>
            </a:r>
            <a:r>
              <a:rPr lang="en-US" sz="1600" i="1" dirty="0"/>
              <a:t>hrp2</a:t>
            </a:r>
            <a:r>
              <a:rPr lang="en-US" sz="1600" dirty="0"/>
              <a:t> in Africa</a:t>
            </a:r>
          </a:p>
          <a:p>
            <a:pPr fontAlgn="auto">
              <a:spcAft>
                <a:spcPts val="600"/>
              </a:spcAft>
            </a:pPr>
            <a:r>
              <a:rPr lang="en-US" sz="1600" dirty="0"/>
              <a:t>Enormous investment to provide RDTs to malaria endemic countries</a:t>
            </a:r>
          </a:p>
        </p:txBody>
      </p:sp>
    </p:spTree>
    <p:extLst>
      <p:ext uri="{BB962C8B-B14F-4D97-AF65-F5344CB8AC3E}">
        <p14:creationId xmlns:p14="http://schemas.microsoft.com/office/powerpoint/2010/main" val="375774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121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Evolutionary Arms Race: </a:t>
            </a:r>
            <a:br>
              <a:rPr lang="en-US" sz="3800" dirty="0"/>
            </a:br>
            <a:r>
              <a:rPr lang="en-US" sz="3800" dirty="0"/>
              <a:t>Drug Resistance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1A35F11-AD70-E642-864D-ED8D305D97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799" y="1877628"/>
          <a:ext cx="8382000" cy="3429002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Antimalarial Drug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 Introduced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First Reported Resistance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Difference (years)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Quinine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Chloroquine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1957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Proguanil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Fansidar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Mefloquine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Atovaquone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Artemisinin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762D5BB-77F9-9E49-A2EE-1695F1BD966F}"/>
              </a:ext>
            </a:extLst>
          </p:cNvPr>
          <p:cNvSpPr txBox="1"/>
          <p:nvPr/>
        </p:nvSpPr>
        <p:spPr>
          <a:xfrm>
            <a:off x="6782540" y="6581001"/>
            <a:ext cx="2361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Steve </a:t>
            </a:r>
            <a:r>
              <a:rPr lang="en-US" sz="900" dirty="0" err="1"/>
              <a:t>Meshnick</a:t>
            </a:r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20C14-8C10-8A43-9A30-F173362F0336}"/>
              </a:ext>
            </a:extLst>
          </p:cNvPr>
          <p:cNvSpPr txBox="1"/>
          <p:nvPr/>
        </p:nvSpPr>
        <p:spPr>
          <a:xfrm>
            <a:off x="2183906" y="5939162"/>
            <a:ext cx="493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But diagnostic resistance, really?</a:t>
            </a:r>
          </a:p>
        </p:txBody>
      </p:sp>
    </p:spTree>
    <p:extLst>
      <p:ext uri="{BB962C8B-B14F-4D97-AF65-F5344CB8AC3E}">
        <p14:creationId xmlns:p14="http://schemas.microsoft.com/office/powerpoint/2010/main" val="216680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heme/theme1.xml><?xml version="1.0" encoding="utf-8"?>
<a:theme xmlns:a="http://schemas.openxmlformats.org/drawingml/2006/main" name="Default Design">
  <a:themeElements>
    <a:clrScheme name="Default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1203</Words>
  <Application>Microsoft Macintosh PowerPoint</Application>
  <PresentationFormat>On-screen Show (4:3)</PresentationFormat>
  <Paragraphs>273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Times New Roman</vt:lpstr>
      <vt:lpstr>Wingdings</vt:lpstr>
      <vt:lpstr>Default Design</vt:lpstr>
      <vt:lpstr>Custom Design</vt:lpstr>
      <vt:lpstr>Stealth Malaria: Modeling hrp2 Deletions Epidemiology Lab</vt:lpstr>
      <vt:lpstr>Where in the Epi World?</vt:lpstr>
      <vt:lpstr>Purpose of this Exercise</vt:lpstr>
      <vt:lpstr>Global Burden of Malaria</vt:lpstr>
      <vt:lpstr>Malaria Life Cycle</vt:lpstr>
      <vt:lpstr>Malaria Diagnostics</vt:lpstr>
      <vt:lpstr>Malaria Diagnostics</vt:lpstr>
      <vt:lpstr>Uptake of RDTs</vt:lpstr>
      <vt:lpstr>Evolutionary Arms Race:  Drug Resistance</vt:lpstr>
      <vt:lpstr>Evolutionary Arms Race: Diagnostic Resistance</vt:lpstr>
      <vt:lpstr>hrp2 Deletions Debut</vt:lpstr>
      <vt:lpstr>Your Scenario</vt:lpstr>
      <vt:lpstr>Nuanced Points Relevant to Malaria Biology/Epidemiology</vt:lpstr>
      <vt:lpstr>Multiplicity of Infection &amp; hrp2</vt:lpstr>
      <vt:lpstr>hrp2 as a Virulence Factor</vt:lpstr>
      <vt:lpstr>The Asymptomatic Reservoir</vt:lpstr>
      <vt:lpstr>Let’s do  some R coding</vt:lpstr>
      <vt:lpstr>ouR Code Chunk</vt:lpstr>
      <vt:lpstr>Our “Real-Life” Scenario and Results/Conclusions</vt:lpstr>
      <vt:lpstr>Surprising Observation</vt:lpstr>
      <vt:lpstr>hrp2 Deletions in the DRC</vt:lpstr>
      <vt:lpstr>PowerPoint Presentation</vt:lpstr>
      <vt:lpstr>Modeling hrp2 Deletion Patterns in the DRC: Transmission Level</vt:lpstr>
      <vt:lpstr>Mapping Selection Pressure for  pfhrp2-deletions</vt:lpstr>
      <vt:lpstr>Modeling Selection-Drive Spread</vt:lpstr>
      <vt:lpstr>Modeling Conclusions</vt:lpstr>
      <vt:lpstr>Acknowledgements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hrp2 Deletions Epidemiology Lab</dc:title>
  <cp:lastModifiedBy>Microsoft Office User</cp:lastModifiedBy>
  <cp:revision>44</cp:revision>
  <dcterms:modified xsi:type="dcterms:W3CDTF">2019-05-20T22:25:33Z</dcterms:modified>
</cp:coreProperties>
</file>